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8" r:id="rId6"/>
    <p:sldId id="264" r:id="rId7"/>
    <p:sldId id="259" r:id="rId8"/>
    <p:sldId id="265" r:id="rId9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7" d="100"/>
          <a:sy n="97" d="100"/>
        </p:scale>
        <p:origin x="-101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6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40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32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26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81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50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98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42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4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7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52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8ED8-0897-4E81-950E-271153FAF1B5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CF00-E9FF-44EF-90E2-3A892FB57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53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4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sv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eg"/><Relationship Id="rId9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fr-FR" sz="7300" b="1" dirty="0">
                <a:solidFill>
                  <a:schemeClr val="bg1"/>
                </a:solidFill>
              </a:rPr>
              <a:t>Semaine en </a:t>
            </a:r>
            <a:r>
              <a:rPr lang="fr-FR" sz="7300" b="1" dirty="0" err="1">
                <a:solidFill>
                  <a:schemeClr val="bg1"/>
                </a:solidFill>
              </a:rPr>
              <a:t>distanciel</a:t>
            </a:r>
            <a:r>
              <a:rPr lang="fr-FR" sz="73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: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chimie et cuisine pour les élèves des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2</a:t>
            </a:r>
            <a:r>
              <a:rPr lang="fr-FR" b="1" baseline="30000" dirty="0">
                <a:solidFill>
                  <a:schemeClr val="bg1"/>
                </a:solidFill>
              </a:rPr>
              <a:t>nde</a:t>
            </a:r>
            <a:r>
              <a:rPr lang="fr-FR" b="1" dirty="0">
                <a:solidFill>
                  <a:schemeClr val="bg1"/>
                </a:solidFill>
              </a:rPr>
              <a:t> 1, 2</a:t>
            </a:r>
            <a:r>
              <a:rPr lang="fr-FR" b="1" baseline="30000" dirty="0">
                <a:solidFill>
                  <a:schemeClr val="bg1"/>
                </a:solidFill>
              </a:rPr>
              <a:t>nde</a:t>
            </a:r>
            <a:r>
              <a:rPr lang="fr-FR" b="1" dirty="0">
                <a:solidFill>
                  <a:schemeClr val="bg1"/>
                </a:solidFill>
              </a:rPr>
              <a:t> 10 et 2</a:t>
            </a:r>
            <a:r>
              <a:rPr lang="fr-FR" b="1" baseline="30000" dirty="0">
                <a:solidFill>
                  <a:schemeClr val="bg1"/>
                </a:solidFill>
              </a:rPr>
              <a:t>nde</a:t>
            </a:r>
            <a:r>
              <a:rPr lang="fr-FR" b="1" dirty="0">
                <a:solidFill>
                  <a:schemeClr val="bg1"/>
                </a:solidFill>
              </a:rPr>
              <a:t> 11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5314" y="2716823"/>
            <a:ext cx="98385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: La quantité de matière</a:t>
            </a:r>
          </a:p>
          <a:p>
            <a:endParaRPr lang="fr-FR" dirty="0"/>
          </a:p>
          <a:p>
            <a:r>
              <a:rPr lang="fr-FR" sz="2000" u="sng" dirty="0"/>
              <a:t>Compétences travaillées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Mobiliser ses connaissances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Effectuer des calculs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Écrire un résultat de manière adaptée (unités, chiffres significatifs)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Mettre en œuvre un protocole en respectant les règles de sécurité (à la maison !)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Utiliser le matériel de cuisine de manière adaptée.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02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1884"/>
            <a:ext cx="12192000" cy="1147885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fr-FR" sz="7300" b="1" dirty="0">
                <a:solidFill>
                  <a:schemeClr val="bg1"/>
                </a:solidFill>
              </a:rPr>
              <a:t>Des recettes à déchiffrer …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329"/>
          <a:stretch/>
        </p:blipFill>
        <p:spPr>
          <a:xfrm>
            <a:off x="161192" y="1688123"/>
            <a:ext cx="3657600" cy="3618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637" y="2110154"/>
            <a:ext cx="3406014" cy="3314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137" y="1369149"/>
            <a:ext cx="3269052" cy="51887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175023" y="5959560"/>
            <a:ext cx="61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67911" y="5414437"/>
            <a:ext cx="164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1 et 2</a:t>
            </a:r>
            <a:r>
              <a:rPr lang="fr-FR" baseline="30000" dirty="0"/>
              <a:t>nde</a:t>
            </a:r>
            <a:r>
              <a:rPr lang="fr-FR" dirty="0"/>
              <a:t> 10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742453" y="6188567"/>
            <a:ext cx="93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555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1884"/>
            <a:ext cx="12192000" cy="2013439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fr-FR" sz="7300" b="1" dirty="0">
                <a:solidFill>
                  <a:schemeClr val="bg1"/>
                </a:solidFill>
              </a:rPr>
              <a:t>Des résultats à la hauteur des attentes des professeurs !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9305">
            <a:off x="164560" y="2271337"/>
            <a:ext cx="4006587" cy="39396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029" y="2346621"/>
            <a:ext cx="4055783" cy="37891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554" y="2346621"/>
            <a:ext cx="3209186" cy="369624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12124" y="6172076"/>
            <a:ext cx="383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dirty="0"/>
              <a:t>magnifique erlenmeyer </a:t>
            </a:r>
            <a:r>
              <a:rPr lang="fr-FR" dirty="0" smtClean="0"/>
              <a:t>de Camille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930512" y="6135740"/>
            <a:ext cx="327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Nappage exotique : besoin de </a:t>
            </a:r>
            <a:r>
              <a:rPr lang="fr-FR" dirty="0" smtClean="0"/>
              <a:t>vacances Janelle </a:t>
            </a:r>
            <a:r>
              <a:rPr lang="fr-FR" dirty="0"/>
              <a:t>;-) !!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9407" y="6071884"/>
            <a:ext cx="68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Clara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85777" y="6344630"/>
            <a:ext cx="134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2</a:t>
            </a:r>
            <a:r>
              <a:rPr lang="fr-FR" b="1" baseline="30000" dirty="0" smtClean="0">
                <a:solidFill>
                  <a:srgbClr val="0000FF"/>
                </a:solidFill>
              </a:rPr>
              <a:t>nde</a:t>
            </a:r>
            <a:r>
              <a:rPr lang="fr-FR" b="1" dirty="0" smtClean="0">
                <a:solidFill>
                  <a:srgbClr val="0000FF"/>
                </a:solidFill>
              </a:rPr>
              <a:t> 10 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2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5" y="307731"/>
            <a:ext cx="2102644" cy="25428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37" y="234566"/>
            <a:ext cx="3897923" cy="32623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95" y="3647267"/>
            <a:ext cx="3921735" cy="28352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58" y="335574"/>
            <a:ext cx="2257425" cy="30099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37729" y="2850627"/>
            <a:ext cx="288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Fleur de la chimie de Juliette et </a:t>
            </a:r>
            <a:r>
              <a:rPr lang="fr-FR" dirty="0" err="1" smtClean="0"/>
              <a:t>Liséa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7514" y="6113163"/>
            <a:ext cx="11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Sasha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56339" y="234566"/>
            <a:ext cx="111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Lise et Sibylle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482860" y="1209847"/>
            <a:ext cx="11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Manon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786" y="3647267"/>
            <a:ext cx="1894375" cy="28352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08483" y="6448138"/>
            <a:ext cx="111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Perrine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517" y="3647267"/>
            <a:ext cx="4409342" cy="196207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295445" y="5609339"/>
            <a:ext cx="134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Cassandra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042" y="2104197"/>
            <a:ext cx="2357882" cy="149286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912899" y="3202781"/>
            <a:ext cx="134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Clémence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8703" y="525500"/>
            <a:ext cx="2890562" cy="154522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968882" y="177412"/>
            <a:ext cx="305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gâteau de </a:t>
            </a:r>
            <a:r>
              <a:rPr lang="fr-FR" dirty="0" err="1" smtClean="0"/>
              <a:t>Fantine</a:t>
            </a:r>
            <a:r>
              <a:rPr lang="fr-FR" dirty="0" smtClean="0"/>
              <a:t> !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2999" y="4558690"/>
            <a:ext cx="1559746" cy="188944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0144145" y="6386306"/>
            <a:ext cx="20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Anouk et Joane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597392" y="6297829"/>
            <a:ext cx="134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2</a:t>
            </a:r>
            <a:r>
              <a:rPr lang="fr-FR" b="1" baseline="30000" dirty="0" smtClean="0">
                <a:solidFill>
                  <a:srgbClr val="0000FF"/>
                </a:solidFill>
              </a:rPr>
              <a:t>nde</a:t>
            </a:r>
            <a:r>
              <a:rPr lang="fr-FR" b="1" dirty="0" smtClean="0">
                <a:solidFill>
                  <a:srgbClr val="0000FF"/>
                </a:solidFill>
              </a:rPr>
              <a:t> 10 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7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95A96B46-8A92-476D-B645-3AF044431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242" y="1767979"/>
            <a:ext cx="4429390" cy="33220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52C68FC-9A25-4FC7-A375-77E0898EC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1603" y="796953"/>
            <a:ext cx="4429388" cy="33220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79C9F4D-32D6-4BFA-9038-3E013EF33E89}"/>
              </a:ext>
            </a:extLst>
          </p:cNvPr>
          <p:cNvSpPr txBox="1"/>
          <p:nvPr/>
        </p:nvSpPr>
        <p:spPr>
          <a:xfrm>
            <a:off x="414806" y="5800774"/>
            <a:ext cx="3452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gâteau de Clémence  :</a:t>
            </a:r>
          </a:p>
          <a:p>
            <a:r>
              <a:rPr lang="fr-FR" dirty="0"/>
              <a:t>Des étoiles pour s’évader un peu 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32C01A43-BF56-4544-9E12-5105DBA037CC}"/>
              </a:ext>
            </a:extLst>
          </p:cNvPr>
          <p:cNvSpPr txBox="1"/>
          <p:nvPr/>
        </p:nvSpPr>
        <p:spPr>
          <a:xfrm>
            <a:off x="487431" y="243280"/>
            <a:ext cx="362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gâteaux des 2ndes 11</a:t>
            </a:r>
          </a:p>
        </p:txBody>
      </p:sp>
      <p:pic>
        <p:nvPicPr>
          <p:cNvPr id="10" name="Graphique 9" descr="Part de gâteau">
            <a:extLst>
              <a:ext uri="{FF2B5EF4-FFF2-40B4-BE49-F238E27FC236}">
                <a16:creationId xmlns="" xmlns:a16="http://schemas.microsoft.com/office/drawing/2014/main" id="{6A764E17-3904-4C76-8790-941C92DDE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7078" y="243280"/>
            <a:ext cx="679294" cy="67929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1FCCD1B1-DD59-4CD5-A77C-D8748399B10A}"/>
              </a:ext>
            </a:extLst>
          </p:cNvPr>
          <p:cNvSpPr txBox="1"/>
          <p:nvPr/>
        </p:nvSpPr>
        <p:spPr>
          <a:xfrm>
            <a:off x="8009863" y="4837438"/>
            <a:ext cx="362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gâteau de Djamel  :</a:t>
            </a:r>
          </a:p>
          <a:p>
            <a:r>
              <a:rPr lang="fr-FR" dirty="0"/>
              <a:t>Les lettres sont issues des symboles de la classification périodique des éléments 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7162D66D-A28D-44CF-9EC4-3E1C11CC1E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90" y="922574"/>
            <a:ext cx="3787145" cy="412761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12A97C6E-E1A2-4F7C-B624-DCD824373440}"/>
              </a:ext>
            </a:extLst>
          </p:cNvPr>
          <p:cNvSpPr txBox="1"/>
          <p:nvPr/>
        </p:nvSpPr>
        <p:spPr>
          <a:xfrm>
            <a:off x="4241434" y="5169819"/>
            <a:ext cx="352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gâteau de Julie  :</a:t>
            </a:r>
          </a:p>
          <a:p>
            <a:r>
              <a:rPr lang="fr-FR" dirty="0"/>
              <a:t>Avec la valeur de la constante d’Avogadro !</a:t>
            </a:r>
          </a:p>
        </p:txBody>
      </p:sp>
    </p:spTree>
    <p:extLst>
      <p:ext uri="{BB962C8B-B14F-4D97-AF65-F5344CB8AC3E}">
        <p14:creationId xmlns:p14="http://schemas.microsoft.com/office/powerpoint/2010/main" val="370860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79C9F4D-32D6-4BFA-9038-3E013EF33E89}"/>
              </a:ext>
            </a:extLst>
          </p:cNvPr>
          <p:cNvSpPr txBox="1"/>
          <p:nvPr/>
        </p:nvSpPr>
        <p:spPr>
          <a:xfrm>
            <a:off x="414806" y="5800774"/>
            <a:ext cx="336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gâteau de Jean </a:t>
            </a:r>
            <a:r>
              <a:rPr lang="fr-FR" dirty="0" err="1"/>
              <a:t>Esteban</a:t>
            </a:r>
            <a:r>
              <a:rPr lang="fr-FR" dirty="0"/>
              <a:t> avec une belle petite molécule d’eau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32C01A43-BF56-4544-9E12-5105DBA037CC}"/>
              </a:ext>
            </a:extLst>
          </p:cNvPr>
          <p:cNvSpPr txBox="1"/>
          <p:nvPr/>
        </p:nvSpPr>
        <p:spPr>
          <a:xfrm>
            <a:off x="487431" y="243280"/>
            <a:ext cx="362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gâteaux des 2ndes 11</a:t>
            </a:r>
          </a:p>
        </p:txBody>
      </p:sp>
      <p:pic>
        <p:nvPicPr>
          <p:cNvPr id="10" name="Graphique 9" descr="Part de gâteau">
            <a:extLst>
              <a:ext uri="{FF2B5EF4-FFF2-40B4-BE49-F238E27FC236}">
                <a16:creationId xmlns="" xmlns:a16="http://schemas.microsoft.com/office/drawing/2014/main" id="{6A764E17-3904-4C76-8790-941C92DDE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7078" y="243280"/>
            <a:ext cx="679294" cy="67929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1FCCD1B1-DD59-4CD5-A77C-D8748399B10A}"/>
              </a:ext>
            </a:extLst>
          </p:cNvPr>
          <p:cNvSpPr txBox="1"/>
          <p:nvPr/>
        </p:nvSpPr>
        <p:spPr>
          <a:xfrm>
            <a:off x="8230629" y="3276600"/>
            <a:ext cx="362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gâteau de Manon, Ninon et Eva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12A97C6E-E1A2-4F7C-B624-DCD824373440}"/>
              </a:ext>
            </a:extLst>
          </p:cNvPr>
          <p:cNvSpPr txBox="1"/>
          <p:nvPr/>
        </p:nvSpPr>
        <p:spPr>
          <a:xfrm>
            <a:off x="5559940" y="3429000"/>
            <a:ext cx="251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gâteau de Thaïs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7FB9BF1-EF3B-4025-ADCC-A0326D4301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6" y="1138843"/>
            <a:ext cx="3362272" cy="44778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F4CDAA0-777A-4FC4-8110-C0A358672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3017" y="642422"/>
            <a:ext cx="3039312" cy="22794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2C7B3556-7372-462A-989B-1F44033147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8" b="6028"/>
          <a:stretch/>
        </p:blipFill>
        <p:spPr>
          <a:xfrm>
            <a:off x="8452789" y="371778"/>
            <a:ext cx="2153181" cy="28201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DC8F6DB6-901D-41B4-B069-C39DE454D9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25" y="3954376"/>
            <a:ext cx="2155887" cy="257651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9A1EF42F-FCF0-4A76-B95F-698467B2C55E}"/>
              </a:ext>
            </a:extLst>
          </p:cNvPr>
          <p:cNvSpPr txBox="1"/>
          <p:nvPr/>
        </p:nvSpPr>
        <p:spPr>
          <a:xfrm>
            <a:off x="4261702" y="3954376"/>
            <a:ext cx="167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bel atome de Romane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983CC1CA-B39B-4C7A-855D-F8524550E6CD}"/>
              </a:ext>
            </a:extLst>
          </p:cNvPr>
          <p:cNvSpPr txBox="1"/>
          <p:nvPr/>
        </p:nvSpPr>
        <p:spPr>
          <a:xfrm>
            <a:off x="10178942" y="5040303"/>
            <a:ext cx="201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belle fiole d’Etienne B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B5BBD986-45FF-4287-9D80-5481505961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99" y="3864260"/>
            <a:ext cx="2115084" cy="28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FE561A8-DE48-4C90-833F-8D2A6DFDE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" y="423913"/>
            <a:ext cx="3740908" cy="18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3691180-6E60-4499-A247-6ED75A8BE5C0}"/>
              </a:ext>
            </a:extLst>
          </p:cNvPr>
          <p:cNvSpPr txBox="1"/>
          <p:nvPr/>
        </p:nvSpPr>
        <p:spPr>
          <a:xfrm>
            <a:off x="175595" y="505463"/>
            <a:ext cx="104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Caroline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042C3136-4B32-494C-8025-4AB7B79B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5" y="2331711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99220A5-5D0A-4E8F-8738-74C159C75EEB}"/>
              </a:ext>
            </a:extLst>
          </p:cNvPr>
          <p:cNvSpPr txBox="1"/>
          <p:nvPr/>
        </p:nvSpPr>
        <p:spPr>
          <a:xfrm>
            <a:off x="175595" y="2296514"/>
            <a:ext cx="121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Cassandre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21BD00CD-8E4B-42D3-841F-A6FFAE71A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 b="16330"/>
          <a:stretch/>
        </p:blipFill>
        <p:spPr bwMode="auto">
          <a:xfrm>
            <a:off x="7454898" y="13360"/>
            <a:ext cx="3180695" cy="38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7D35C91-607E-477C-916D-B26430A1A0DC}"/>
              </a:ext>
            </a:extLst>
          </p:cNvPr>
          <p:cNvSpPr txBox="1"/>
          <p:nvPr/>
        </p:nvSpPr>
        <p:spPr>
          <a:xfrm>
            <a:off x="7697365" y="22040"/>
            <a:ext cx="21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Pierre, Lila et Lucile 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="" xmlns:a16="http://schemas.microsoft.com/office/drawing/2014/main" id="{8D05E4D2-61D2-4638-A0A5-79B38F9173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A3B8860F-8501-404F-8D4C-A4B397CEF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4" y="-11728"/>
            <a:ext cx="2950710" cy="39342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35FFB4C-B40C-486A-AA44-75900B3E5CDD}"/>
              </a:ext>
            </a:extLst>
          </p:cNvPr>
          <p:cNvSpPr txBox="1"/>
          <p:nvPr/>
        </p:nvSpPr>
        <p:spPr>
          <a:xfrm>
            <a:off x="4332858" y="2810470"/>
            <a:ext cx="274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Fait le 17 mars 2021 pour les 1 an du confinement par Loane.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2E00D06C-9D8E-46BE-ACEF-18FDC56CC613}"/>
              </a:ext>
            </a:extLst>
          </p:cNvPr>
          <p:cNvSpPr txBox="1"/>
          <p:nvPr/>
        </p:nvSpPr>
        <p:spPr>
          <a:xfrm>
            <a:off x="175595" y="8601"/>
            <a:ext cx="362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gâteaux des 2ndes 1</a:t>
            </a:r>
          </a:p>
        </p:txBody>
      </p:sp>
      <p:sp>
        <p:nvSpPr>
          <p:cNvPr id="11" name="AutoShape 12">
            <a:extLst>
              <a:ext uri="{FF2B5EF4-FFF2-40B4-BE49-F238E27FC236}">
                <a16:creationId xmlns="" xmlns:a16="http://schemas.microsoft.com/office/drawing/2014/main" id="{50EBA1A1-2C8E-4E66-8119-09627EFA3E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C06E87D5-D0CA-43F4-847F-27AC0A2636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7"/>
          <a:stretch/>
        </p:blipFill>
        <p:spPr>
          <a:xfrm>
            <a:off x="2524468" y="3997531"/>
            <a:ext cx="2985343" cy="276436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2EA16E27-10B2-4C6E-8FC0-3FB0BB5968CE}"/>
              </a:ext>
            </a:extLst>
          </p:cNvPr>
          <p:cNvSpPr txBox="1"/>
          <p:nvPr/>
        </p:nvSpPr>
        <p:spPr>
          <a:xfrm>
            <a:off x="2524468" y="4020737"/>
            <a:ext cx="121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Rose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DF942DE7-8BCA-4944-A554-F6B6564C30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94" y="4127353"/>
            <a:ext cx="3339620" cy="250471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4F6C9045-0DC9-43A1-A1D4-49E0BF164378}"/>
              </a:ext>
            </a:extLst>
          </p:cNvPr>
          <p:cNvSpPr txBox="1"/>
          <p:nvPr/>
        </p:nvSpPr>
        <p:spPr>
          <a:xfrm>
            <a:off x="8615493" y="4096316"/>
            <a:ext cx="340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Louna et Céline #j’aime la chimie</a:t>
            </a:r>
          </a:p>
        </p:txBody>
      </p:sp>
      <p:pic>
        <p:nvPicPr>
          <p:cNvPr id="1038" name="Picture 14" descr="Thumb up Emoticon with Medical Mask by yayayoyo | GraphicRiver">
            <a:extLst>
              <a:ext uri="{FF2B5EF4-FFF2-40B4-BE49-F238E27FC236}">
                <a16:creationId xmlns="" xmlns:a16="http://schemas.microsoft.com/office/drawing/2014/main" id="{A4A9C1A3-439C-4404-872F-767C642B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37" y="460485"/>
            <a:ext cx="889019" cy="10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156DD5C7-3C5D-4A05-89A4-AA387CB5B850}"/>
              </a:ext>
            </a:extLst>
          </p:cNvPr>
          <p:cNvSpPr txBox="1"/>
          <p:nvPr/>
        </p:nvSpPr>
        <p:spPr>
          <a:xfrm>
            <a:off x="10763075" y="1324069"/>
            <a:ext cx="98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Quelle déco !!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155F10C5-3407-4D07-BAC8-BDD8CD020985}"/>
              </a:ext>
            </a:extLst>
          </p:cNvPr>
          <p:cNvSpPr txBox="1"/>
          <p:nvPr/>
        </p:nvSpPr>
        <p:spPr>
          <a:xfrm>
            <a:off x="5567277" y="4268290"/>
            <a:ext cx="2905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#vivelachimie# ;-) !</a:t>
            </a:r>
            <a:endParaRPr lang="fr-FR" sz="2800" dirty="0">
              <a:solidFill>
                <a:srgbClr val="0000FF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8CBAB695-807E-49E9-92C5-4D0C3EE34B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03" y="4906166"/>
            <a:ext cx="1511298" cy="151129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85A070FB-004C-43E3-8E0F-FD68397A59F9}"/>
              </a:ext>
            </a:extLst>
          </p:cNvPr>
          <p:cNvSpPr txBox="1"/>
          <p:nvPr/>
        </p:nvSpPr>
        <p:spPr>
          <a:xfrm>
            <a:off x="6045513" y="6064090"/>
            <a:ext cx="121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Lou</a:t>
            </a:r>
          </a:p>
        </p:txBody>
      </p:sp>
    </p:spTree>
    <p:extLst>
      <p:ext uri="{BB962C8B-B14F-4D97-AF65-F5344CB8AC3E}">
        <p14:creationId xmlns:p14="http://schemas.microsoft.com/office/powerpoint/2010/main" val="227965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D801CEF-3383-4603-96C0-5621B147C9AD}"/>
              </a:ext>
            </a:extLst>
          </p:cNvPr>
          <p:cNvSpPr txBox="1"/>
          <p:nvPr/>
        </p:nvSpPr>
        <p:spPr>
          <a:xfrm>
            <a:off x="175595" y="134436"/>
            <a:ext cx="362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gâteaux des 2ndes 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A194A5F1-CBAA-4539-BD23-586B7632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5" y="813733"/>
            <a:ext cx="2149293" cy="28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D2DA507-5F08-4207-8C4D-56EAB21C989C}"/>
              </a:ext>
            </a:extLst>
          </p:cNvPr>
          <p:cNvSpPr txBox="1"/>
          <p:nvPr/>
        </p:nvSpPr>
        <p:spPr>
          <a:xfrm>
            <a:off x="285789" y="2931573"/>
            <a:ext cx="203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Antoine, premier gâteau ! Bravo !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E3713DA6-23B3-4492-87E1-553F9B6E3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34" t="1410" b="16366"/>
          <a:stretch/>
        </p:blipFill>
        <p:spPr bwMode="auto">
          <a:xfrm>
            <a:off x="7046913" y="75501"/>
            <a:ext cx="5145087" cy="44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F59323F-836B-4FF7-B3D0-0F3EA01433A6}"/>
              </a:ext>
            </a:extLst>
          </p:cNvPr>
          <p:cNvSpPr txBox="1"/>
          <p:nvPr/>
        </p:nvSpPr>
        <p:spPr>
          <a:xfrm>
            <a:off x="9935362" y="365268"/>
            <a:ext cx="225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Emilie ! Bravo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69D8641-5F37-4553-A985-3F5A4E53B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997" y="4075442"/>
            <a:ext cx="2580580" cy="19354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7D8239F8-A5CD-4437-83F6-A17FDCA4D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-2068" r="-6425" b="30473"/>
          <a:stretch/>
        </p:blipFill>
        <p:spPr>
          <a:xfrm>
            <a:off x="2524173" y="3542862"/>
            <a:ext cx="1828101" cy="23372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95821FFB-B905-4B5C-AFF8-2CA30CAF3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64" y="75501"/>
            <a:ext cx="3708095" cy="363393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52EFAA8D-8659-46C0-A000-C5D400E0252E}"/>
              </a:ext>
            </a:extLst>
          </p:cNvPr>
          <p:cNvSpPr txBox="1"/>
          <p:nvPr/>
        </p:nvSpPr>
        <p:spPr>
          <a:xfrm>
            <a:off x="3917659" y="3254738"/>
            <a:ext cx="122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Arwen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F54F9D30-8405-422D-A6CB-640E95AD6752}"/>
              </a:ext>
            </a:extLst>
          </p:cNvPr>
          <p:cNvSpPr txBox="1"/>
          <p:nvPr/>
        </p:nvSpPr>
        <p:spPr>
          <a:xfrm>
            <a:off x="2452363" y="5259729"/>
            <a:ext cx="203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Louise et Maxime</a:t>
            </a: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DBAF1D9C-4623-4AB1-AA66-356995351264}"/>
              </a:ext>
            </a:extLst>
          </p:cNvPr>
          <p:cNvSpPr txBox="1"/>
          <p:nvPr/>
        </p:nvSpPr>
        <p:spPr>
          <a:xfrm>
            <a:off x="282522" y="5860701"/>
            <a:ext cx="203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Lubin, Super !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9E10894A-ACCF-44CC-8D69-FA44D09C89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b="13027"/>
          <a:stretch/>
        </p:blipFill>
        <p:spPr>
          <a:xfrm>
            <a:off x="4608368" y="3709434"/>
            <a:ext cx="3068685" cy="30730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04CC95-BBE8-4F0E-AEFE-56A042D96031}"/>
              </a:ext>
            </a:extLst>
          </p:cNvPr>
          <p:cNvSpPr/>
          <p:nvPr/>
        </p:nvSpPr>
        <p:spPr>
          <a:xfrm>
            <a:off x="5145088" y="4858152"/>
            <a:ext cx="1655730" cy="863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French Script MT" panose="03020402040607040605" pitchFamily="66" charset="0"/>
              </a:rPr>
              <a:t>Crystal et Charline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0C2D2C2B-6E35-4F87-8AB4-B144B7BC80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46" y="4616617"/>
            <a:ext cx="2423147" cy="181736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BC1CFEA2-9F37-4508-BC9C-020523D76733}"/>
              </a:ext>
            </a:extLst>
          </p:cNvPr>
          <p:cNvSpPr txBox="1"/>
          <p:nvPr/>
        </p:nvSpPr>
        <p:spPr>
          <a:xfrm>
            <a:off x="7923146" y="6092890"/>
            <a:ext cx="139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Manon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90142106-25F9-489C-917A-4FB1D9C3D0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35" y="4616617"/>
            <a:ext cx="1714965" cy="128622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B283C471-B8AA-4DA1-ADE5-264E0DF1B043}"/>
              </a:ext>
            </a:extLst>
          </p:cNvPr>
          <p:cNvSpPr txBox="1"/>
          <p:nvPr/>
        </p:nvSpPr>
        <p:spPr>
          <a:xfrm>
            <a:off x="10786188" y="6092890"/>
            <a:ext cx="99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Lucie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5D20ED8C-ACE3-4593-9AC6-2D0837C1DC0C}"/>
              </a:ext>
            </a:extLst>
          </p:cNvPr>
          <p:cNvSpPr txBox="1"/>
          <p:nvPr/>
        </p:nvSpPr>
        <p:spPr>
          <a:xfrm>
            <a:off x="1302071" y="6333450"/>
            <a:ext cx="2905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#vivelachimie# ;-) !</a:t>
            </a:r>
            <a:endParaRPr lang="fr-FR" sz="2800" dirty="0">
              <a:solidFill>
                <a:srgbClr val="0000FF"/>
              </a:solidFill>
            </a:endParaRPr>
          </a:p>
        </p:txBody>
      </p:sp>
      <p:pic>
        <p:nvPicPr>
          <p:cNvPr id="2049" name="Image 2048">
            <a:extLst>
              <a:ext uri="{FF2B5EF4-FFF2-40B4-BE49-F238E27FC236}">
                <a16:creationId xmlns="" xmlns:a16="http://schemas.microsoft.com/office/drawing/2014/main" id="{A1E1F1B8-18E5-42D2-92CD-A9047E517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84" y="2592103"/>
            <a:ext cx="2516824" cy="188761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6C46ACC4-4D85-4518-837D-60E490C6C58B}"/>
              </a:ext>
            </a:extLst>
          </p:cNvPr>
          <p:cNvSpPr txBox="1"/>
          <p:nvPr/>
        </p:nvSpPr>
        <p:spPr>
          <a:xfrm>
            <a:off x="8770661" y="3752869"/>
            <a:ext cx="225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Anais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9091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283</Words>
  <Application>Microsoft Office PowerPoint</Application>
  <PresentationFormat>Personnalisé</PresentationFormat>
  <Paragraphs>63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Semaine en distanciel :  chimie et cuisine pour les élèves des 2nde 1, 2nde 10 et 2nde 11 </vt:lpstr>
      <vt:lpstr>Des recettes à déchiffrer …</vt:lpstr>
      <vt:lpstr>Des résultats à la hauteur des attentes des professeurs !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en distanciel :  chimie et cuisine pour les élèves de 2nde 1, 2nde 10 et 2nde 11</dc:title>
  <dc:creator>Séverine Morin</dc:creator>
  <cp:lastModifiedBy>sec-prov</cp:lastModifiedBy>
  <cp:revision>14</cp:revision>
  <cp:lastPrinted>2021-03-20T17:49:57Z</cp:lastPrinted>
  <dcterms:created xsi:type="dcterms:W3CDTF">2021-03-20T08:18:49Z</dcterms:created>
  <dcterms:modified xsi:type="dcterms:W3CDTF">2021-03-23T09:58:14Z</dcterms:modified>
</cp:coreProperties>
</file>